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7" r:id="rId16"/>
    <p:sldId id="279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290E7-E009-43DA-9146-96FC7FF8EAC4}" v="4" dt="2022-06-01T12:03:34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1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Durčáková" userId="a06fec45fc1266b9" providerId="LiveId" clId="{BE4C6B7A-BB33-48C2-B37A-F45AC4D0EA6B}"/>
    <pc:docChg chg="delSld modSld">
      <pc:chgData name="Veronika Durčáková" userId="a06fec45fc1266b9" providerId="LiveId" clId="{BE4C6B7A-BB33-48C2-B37A-F45AC4D0EA6B}" dt="2022-05-06T07:28:03.593" v="110" actId="20577"/>
      <pc:docMkLst>
        <pc:docMk/>
      </pc:docMkLst>
      <pc:sldChg chg="modSp mod">
        <pc:chgData name="Veronika Durčáková" userId="a06fec45fc1266b9" providerId="LiveId" clId="{BE4C6B7A-BB33-48C2-B37A-F45AC4D0EA6B}" dt="2022-05-06T07:28:03.593" v="110" actId="20577"/>
        <pc:sldMkLst>
          <pc:docMk/>
          <pc:sldMk cId="0" sldId="256"/>
        </pc:sldMkLst>
        <pc:spChg chg="mod">
          <ac:chgData name="Veronika Durčáková" userId="a06fec45fc1266b9" providerId="LiveId" clId="{BE4C6B7A-BB33-48C2-B37A-F45AC4D0EA6B}" dt="2022-05-06T07:28:03.593" v="110" actId="20577"/>
          <ac:spMkLst>
            <pc:docMk/>
            <pc:sldMk cId="0" sldId="256"/>
            <ac:spMk id="73" creationId="{00000000-0000-0000-0000-000000000000}"/>
          </ac:spMkLst>
        </pc:spChg>
      </pc:sldChg>
      <pc:sldChg chg="del">
        <pc:chgData name="Veronika Durčáková" userId="a06fec45fc1266b9" providerId="LiveId" clId="{BE4C6B7A-BB33-48C2-B37A-F45AC4D0EA6B}" dt="2022-05-06T07:22:34.679" v="0" actId="47"/>
        <pc:sldMkLst>
          <pc:docMk/>
          <pc:sldMk cId="0" sldId="257"/>
        </pc:sldMkLst>
      </pc:sldChg>
      <pc:sldChg chg="del">
        <pc:chgData name="Veronika Durčáková" userId="a06fec45fc1266b9" providerId="LiveId" clId="{BE4C6B7A-BB33-48C2-B37A-F45AC4D0EA6B}" dt="2022-05-06T07:22:36.328" v="1" actId="47"/>
        <pc:sldMkLst>
          <pc:docMk/>
          <pc:sldMk cId="0" sldId="258"/>
        </pc:sldMkLst>
      </pc:sldChg>
      <pc:sldChg chg="del">
        <pc:chgData name="Veronika Durčáková" userId="a06fec45fc1266b9" providerId="LiveId" clId="{BE4C6B7A-BB33-48C2-B37A-F45AC4D0EA6B}" dt="2022-05-06T07:22:37.932" v="2" actId="47"/>
        <pc:sldMkLst>
          <pc:docMk/>
          <pc:sldMk cId="0" sldId="259"/>
        </pc:sldMkLst>
      </pc:sldChg>
      <pc:sldChg chg="del">
        <pc:chgData name="Veronika Durčáková" userId="a06fec45fc1266b9" providerId="LiveId" clId="{BE4C6B7A-BB33-48C2-B37A-F45AC4D0EA6B}" dt="2022-05-06T07:22:40.330" v="3" actId="47"/>
        <pc:sldMkLst>
          <pc:docMk/>
          <pc:sldMk cId="0" sldId="260"/>
        </pc:sldMkLst>
      </pc:sldChg>
      <pc:sldChg chg="del">
        <pc:chgData name="Veronika Durčáková" userId="a06fec45fc1266b9" providerId="LiveId" clId="{BE4C6B7A-BB33-48C2-B37A-F45AC4D0EA6B}" dt="2022-05-06T07:22:42.573" v="4" actId="47"/>
        <pc:sldMkLst>
          <pc:docMk/>
          <pc:sldMk cId="0" sldId="261"/>
        </pc:sldMkLst>
      </pc:sldChg>
      <pc:sldChg chg="modSp mod">
        <pc:chgData name="Veronika Durčáková" userId="a06fec45fc1266b9" providerId="LiveId" clId="{BE4C6B7A-BB33-48C2-B37A-F45AC4D0EA6B}" dt="2022-05-06T07:23:04.668" v="31" actId="20577"/>
        <pc:sldMkLst>
          <pc:docMk/>
          <pc:sldMk cId="0" sldId="262"/>
        </pc:sldMkLst>
        <pc:spChg chg="mod">
          <ac:chgData name="Veronika Durčáková" userId="a06fec45fc1266b9" providerId="LiveId" clId="{BE4C6B7A-BB33-48C2-B37A-F45AC4D0EA6B}" dt="2022-05-06T07:23:04.668" v="31" actId="20577"/>
          <ac:spMkLst>
            <pc:docMk/>
            <pc:sldMk cId="0" sldId="262"/>
            <ac:spMk id="126" creationId="{00000000-0000-0000-0000-000000000000}"/>
          </ac:spMkLst>
        </pc:spChg>
      </pc:sldChg>
      <pc:sldChg chg="modSp">
        <pc:chgData name="Veronika Durčáková" userId="a06fec45fc1266b9" providerId="LiveId" clId="{BE4C6B7A-BB33-48C2-B37A-F45AC4D0EA6B}" dt="2022-05-06T07:23:39.921" v="32" actId="20577"/>
        <pc:sldMkLst>
          <pc:docMk/>
          <pc:sldMk cId="0" sldId="267"/>
        </pc:sldMkLst>
        <pc:spChg chg="mod">
          <ac:chgData name="Veronika Durčáková" userId="a06fec45fc1266b9" providerId="LiveId" clId="{BE4C6B7A-BB33-48C2-B37A-F45AC4D0EA6B}" dt="2022-05-06T07:23:39.921" v="32" actId="20577"/>
          <ac:spMkLst>
            <pc:docMk/>
            <pc:sldMk cId="0" sldId="267"/>
            <ac:spMk id="165" creationId="{00000000-0000-0000-0000-000000000000}"/>
          </ac:spMkLst>
        </pc:spChg>
      </pc:sldChg>
      <pc:sldChg chg="modSp mod modAnim">
        <pc:chgData name="Veronika Durčáková" userId="a06fec45fc1266b9" providerId="LiveId" clId="{BE4C6B7A-BB33-48C2-B37A-F45AC4D0EA6B}" dt="2022-05-06T07:24:08.610" v="40" actId="20577"/>
        <pc:sldMkLst>
          <pc:docMk/>
          <pc:sldMk cId="0" sldId="268"/>
        </pc:sldMkLst>
        <pc:spChg chg="mod">
          <ac:chgData name="Veronika Durčáková" userId="a06fec45fc1266b9" providerId="LiveId" clId="{BE4C6B7A-BB33-48C2-B37A-F45AC4D0EA6B}" dt="2022-05-06T07:24:08.610" v="40" actId="20577"/>
          <ac:spMkLst>
            <pc:docMk/>
            <pc:sldMk cId="0" sldId="268"/>
            <ac:spMk id="171" creationId="{00000000-0000-0000-0000-000000000000}"/>
          </ac:spMkLst>
        </pc:spChg>
        <pc:spChg chg="mod">
          <ac:chgData name="Veronika Durčáková" userId="a06fec45fc1266b9" providerId="LiveId" clId="{BE4C6B7A-BB33-48C2-B37A-F45AC4D0EA6B}" dt="2022-05-06T07:23:54.330" v="35" actId="20577"/>
          <ac:spMkLst>
            <pc:docMk/>
            <pc:sldMk cId="0" sldId="268"/>
            <ac:spMk id="172" creationId="{00000000-0000-0000-0000-000000000000}"/>
          </ac:spMkLst>
        </pc:spChg>
      </pc:sldChg>
      <pc:sldChg chg="addSp modSp mod">
        <pc:chgData name="Veronika Durčáková" userId="a06fec45fc1266b9" providerId="LiveId" clId="{BE4C6B7A-BB33-48C2-B37A-F45AC4D0EA6B}" dt="2022-05-06T07:27:43.663" v="92" actId="207"/>
        <pc:sldMkLst>
          <pc:docMk/>
          <pc:sldMk cId="0" sldId="269"/>
        </pc:sldMkLst>
        <pc:spChg chg="add mod">
          <ac:chgData name="Veronika Durčáková" userId="a06fec45fc1266b9" providerId="LiveId" clId="{BE4C6B7A-BB33-48C2-B37A-F45AC4D0EA6B}" dt="2022-05-06T07:27:43.663" v="92" actId="207"/>
          <ac:spMkLst>
            <pc:docMk/>
            <pc:sldMk cId="0" sldId="269"/>
            <ac:spMk id="2" creationId="{6C141198-9E02-4DD5-B97C-8E39190C33CA}"/>
          </ac:spMkLst>
        </pc:spChg>
        <pc:picChg chg="mod">
          <ac:chgData name="Veronika Durčáková" userId="a06fec45fc1266b9" providerId="LiveId" clId="{BE4C6B7A-BB33-48C2-B37A-F45AC4D0EA6B}" dt="2022-05-06T07:26:50.522" v="44" actId="1076"/>
          <ac:picMkLst>
            <pc:docMk/>
            <pc:sldMk cId="0" sldId="269"/>
            <ac:picMk id="182" creationId="{00000000-0000-0000-0000-000000000000}"/>
          </ac:picMkLst>
        </pc:picChg>
        <pc:picChg chg="mod">
          <ac:chgData name="Veronika Durčáková" userId="a06fec45fc1266b9" providerId="LiveId" clId="{BE4C6B7A-BB33-48C2-B37A-F45AC4D0EA6B}" dt="2022-05-06T07:26:52.429" v="45" actId="1076"/>
          <ac:picMkLst>
            <pc:docMk/>
            <pc:sldMk cId="0" sldId="269"/>
            <ac:picMk id="183" creationId="{00000000-0000-0000-0000-000000000000}"/>
          </ac:picMkLst>
        </pc:picChg>
      </pc:sldChg>
      <pc:sldChg chg="del">
        <pc:chgData name="Veronika Durčáková" userId="a06fec45fc1266b9" providerId="LiveId" clId="{BE4C6B7A-BB33-48C2-B37A-F45AC4D0EA6B}" dt="2022-05-06T07:24:20.036" v="41" actId="47"/>
        <pc:sldMkLst>
          <pc:docMk/>
          <pc:sldMk cId="0" sldId="271"/>
        </pc:sldMkLst>
      </pc:sldChg>
      <pc:sldChg chg="del">
        <pc:chgData name="Veronika Durčáková" userId="a06fec45fc1266b9" providerId="LiveId" clId="{BE4C6B7A-BB33-48C2-B37A-F45AC4D0EA6B}" dt="2022-05-06T07:24:53.657" v="42" actId="47"/>
        <pc:sldMkLst>
          <pc:docMk/>
          <pc:sldMk cId="0" sldId="276"/>
        </pc:sldMkLst>
      </pc:sldChg>
      <pc:sldChg chg="del">
        <pc:chgData name="Veronika Durčáková" userId="a06fec45fc1266b9" providerId="LiveId" clId="{BE4C6B7A-BB33-48C2-B37A-F45AC4D0EA6B}" dt="2022-05-06T07:24:59.784" v="43" actId="47"/>
        <pc:sldMkLst>
          <pc:docMk/>
          <pc:sldMk cId="0" sldId="278"/>
        </pc:sldMkLst>
      </pc:sldChg>
      <pc:sldMasterChg chg="delSldLayout">
        <pc:chgData name="Veronika Durčáková" userId="a06fec45fc1266b9" providerId="LiveId" clId="{BE4C6B7A-BB33-48C2-B37A-F45AC4D0EA6B}" dt="2022-05-06T07:22:36.328" v="1" actId="47"/>
        <pc:sldMasterMkLst>
          <pc:docMk/>
          <pc:sldMasterMk cId="0" sldId="2147483662"/>
        </pc:sldMasterMkLst>
        <pc:sldLayoutChg chg="del">
          <pc:chgData name="Veronika Durčáková" userId="a06fec45fc1266b9" providerId="LiveId" clId="{BE4C6B7A-BB33-48C2-B37A-F45AC4D0EA6B}" dt="2022-05-06T07:22:36.328" v="1" actId="47"/>
          <pc:sldLayoutMkLst>
            <pc:docMk/>
            <pc:sldMasterMk cId="0" sldId="2147483662"/>
            <pc:sldLayoutMk cId="0" sldId="2147483650"/>
          </pc:sldLayoutMkLst>
        </pc:sldLayoutChg>
      </pc:sldMasterChg>
    </pc:docChg>
  </pc:docChgLst>
  <pc:docChgLst>
    <pc:chgData name="Matej Sedláček" userId="402603ae-95d2-45be-bc37-52dcc600d658" providerId="ADAL" clId="{910290E7-E009-43DA-9146-96FC7FF8EAC4}"/>
    <pc:docChg chg="modSld">
      <pc:chgData name="Matej Sedláček" userId="402603ae-95d2-45be-bc37-52dcc600d658" providerId="ADAL" clId="{910290E7-E009-43DA-9146-96FC7FF8EAC4}" dt="2022-06-01T12:04:13.359" v="150" actId="1037"/>
      <pc:docMkLst>
        <pc:docMk/>
      </pc:docMkLst>
      <pc:sldChg chg="addSp modSp mod">
        <pc:chgData name="Matej Sedláček" userId="402603ae-95d2-45be-bc37-52dcc600d658" providerId="ADAL" clId="{910290E7-E009-43DA-9146-96FC7FF8EAC4}" dt="2022-06-01T12:04:13.359" v="150" actId="1037"/>
        <pc:sldMkLst>
          <pc:docMk/>
          <pc:sldMk cId="0" sldId="256"/>
        </pc:sldMkLst>
        <pc:picChg chg="add mod">
          <ac:chgData name="Matej Sedláček" userId="402603ae-95d2-45be-bc37-52dcc600d658" providerId="ADAL" clId="{910290E7-E009-43DA-9146-96FC7FF8EAC4}" dt="2022-06-01T12:03:52.076" v="91" actId="1076"/>
          <ac:picMkLst>
            <pc:docMk/>
            <pc:sldMk cId="0" sldId="256"/>
            <ac:picMk id="3" creationId="{69138773-E19A-03F8-3188-258D4A78269A}"/>
          </ac:picMkLst>
        </pc:picChg>
        <pc:picChg chg="add mod">
          <ac:chgData name="Matej Sedláček" userId="402603ae-95d2-45be-bc37-52dcc600d658" providerId="ADAL" clId="{910290E7-E009-43DA-9146-96FC7FF8EAC4}" dt="2022-06-01T12:04:13.359" v="150" actId="1037"/>
          <ac:picMkLst>
            <pc:docMk/>
            <pc:sldMk cId="0" sldId="256"/>
            <ac:picMk id="4" creationId="{5F08C373-F19F-A035-0382-6E6A6EF16F1C}"/>
          </ac:picMkLst>
        </pc:picChg>
        <pc:picChg chg="add mod">
          <ac:chgData name="Matej Sedláček" userId="402603ae-95d2-45be-bc37-52dcc600d658" providerId="ADAL" clId="{910290E7-E009-43DA-9146-96FC7FF8EAC4}" dt="2022-06-01T12:04:06.983" v="107" actId="1038"/>
          <ac:picMkLst>
            <pc:docMk/>
            <pc:sldMk cId="0" sldId="256"/>
            <ac:picMk id="5" creationId="{16C8AB3E-7818-17D7-8787-71409E4EAC5A}"/>
          </ac:picMkLst>
        </pc:picChg>
        <pc:picChg chg="add mod">
          <ac:chgData name="Matej Sedláček" userId="402603ae-95d2-45be-bc37-52dcc600d658" providerId="ADAL" clId="{910290E7-E009-43DA-9146-96FC7FF8EAC4}" dt="2022-06-01T12:04:11.214" v="139" actId="1036"/>
          <ac:picMkLst>
            <pc:docMk/>
            <pc:sldMk cId="0" sldId="256"/>
            <ac:picMk id="6" creationId="{15FCD1E9-F745-8092-CD3A-DE1116E391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carol_dweck_the_power_of_believing_that_you_can_improv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badeaff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badeaff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5badeaffe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26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2b84fccc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2b84fccc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2b84fccc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2b84fccc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2b84fccc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2b84fccc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2b84fccc5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2b84fccc5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2b84fccc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2b84fccc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2b84fccc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2b84fccc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2b84fccc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2b84fccc5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2b84fccc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2b84fccc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2b84fccc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2b84fccc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2b84fccc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2b84fccc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2b84fccc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2b84fccc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2b84fccc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2b84fccc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2b84fccc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2b84fccc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2b84fccc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2b84fccc5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2b84fccc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2b84fccc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NA VIDEO: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https://www.ted.com/talks/carol_dweck_the_power_of_believing_that_you_can_improve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TfS Flo">
  <p:cSld name="Slide 2 Tf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043608" y="82078"/>
            <a:ext cx="7200900" cy="3564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0" y="82078"/>
            <a:ext cx="971700" cy="356400"/>
          </a:xfrm>
          <a:prstGeom prst="rect">
            <a:avLst/>
          </a:prstGeom>
          <a:solidFill>
            <a:srgbClr val="075A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None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○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■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●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○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■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●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○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75AA4"/>
              </a:buClr>
              <a:buSzPts val="2400"/>
              <a:buFont typeface="Montserrat"/>
              <a:buChar char="■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33500" y="714701"/>
            <a:ext cx="78111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None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○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■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●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○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■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●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○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Montserrat"/>
              <a:buChar char="■"/>
              <a:defRPr sz="24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fS">
  <p:cSld name="Title Slide Tf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 descr="C:\Users\Pavel Pavlik\Documents\Veronika\tfs_fb_admin\eventy\priesvitne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7997" y="356190"/>
            <a:ext cx="3456004" cy="345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 descr="C:\Users\Pavel Pavlik\Desktop\teachforSK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4594" y="411510"/>
            <a:ext cx="2173115" cy="7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4534062"/>
            <a:ext cx="9144000" cy="6093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075AA4"/>
                </a:solidFill>
                <a:latin typeface="Calibri"/>
                <a:ea typeface="Calibri"/>
                <a:cs typeface="Calibri"/>
                <a:sym typeface="Calibri"/>
              </a:rPr>
              <a:t>www.teachforslovakia.sk  </a:t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4462054"/>
            <a:ext cx="9144000" cy="72000"/>
          </a:xfrm>
          <a:prstGeom prst="rect">
            <a:avLst/>
          </a:prstGeom>
          <a:solidFill>
            <a:srgbClr val="075A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321824" y="1760357"/>
            <a:ext cx="2592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75A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TfS">
  <p:cSld name="Slide 1 Tf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1043608" y="730150"/>
            <a:ext cx="7200900" cy="3564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0" y="730150"/>
            <a:ext cx="971700" cy="356400"/>
          </a:xfrm>
          <a:prstGeom prst="rect">
            <a:avLst/>
          </a:prstGeom>
          <a:solidFill>
            <a:srgbClr val="075A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5" descr="C:\Users\Pavel Pavlik\Desktop\teachforSK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8224" y="141480"/>
            <a:ext cx="1733575" cy="4888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1042988" y="756401"/>
            <a:ext cx="72009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5AA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75A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971600" y="1373088"/>
            <a:ext cx="66975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2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9B2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3"/>
          </p:nvPr>
        </p:nvSpPr>
        <p:spPr>
          <a:xfrm>
            <a:off x="971554" y="2031207"/>
            <a:ext cx="7350000" cy="2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ted.com/talks/carol_dweck_the_power_of_believing_that_you_can_improve?language=sk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912500" y="1834875"/>
            <a:ext cx="5319000" cy="64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Montserrat"/>
                <a:ea typeface="Montserrat"/>
                <a:cs typeface="Montserrat"/>
                <a:sym typeface="Montserrat"/>
              </a:rPr>
              <a:t>Nastavenie na rast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Montserrat"/>
                <a:ea typeface="Montserrat"/>
                <a:cs typeface="Montserrat"/>
                <a:sym typeface="Montserrat"/>
              </a:rPr>
              <a:t>Sila</a:t>
            </a:r>
            <a:r>
              <a:rPr lang="en-GB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latin typeface="Montserrat"/>
                <a:ea typeface="Montserrat"/>
                <a:cs typeface="Montserrat"/>
                <a:sym typeface="Montserrat"/>
              </a:rPr>
              <a:t>viery</a:t>
            </a:r>
            <a:r>
              <a:rPr lang="en-GB" dirty="0">
                <a:latin typeface="Montserrat"/>
                <a:ea typeface="Montserrat"/>
                <a:cs typeface="Montserrat"/>
                <a:sym typeface="Montserrat"/>
              </a:rPr>
              <a:t> v </a:t>
            </a:r>
            <a:r>
              <a:rPr lang="en-GB" dirty="0" err="1">
                <a:latin typeface="Montserrat"/>
                <a:ea typeface="Montserrat"/>
                <a:cs typeface="Montserrat"/>
                <a:sym typeface="Montserrat"/>
              </a:rPr>
              <a:t>sebazlepšenie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9138773-E19A-03F8-3188-258D4A782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41" y="4508263"/>
            <a:ext cx="1731474" cy="722891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5F08C373-F19F-A035-0382-6E6A6EF16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90" y="4596483"/>
            <a:ext cx="1258516" cy="525430"/>
          </a:xfrm>
          <a:prstGeom prst="rect">
            <a:avLst/>
          </a:prstGeom>
        </p:spPr>
      </p:pic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16C8AB3E-7818-17D7-8787-71409E4EA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" y="4539794"/>
            <a:ext cx="1494994" cy="624160"/>
          </a:xfrm>
          <a:prstGeom prst="rect">
            <a:avLst/>
          </a:prstGeom>
        </p:spPr>
      </p:pic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15FCD1E9-F745-8092-CD3A-DE1116E39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7" y="4511865"/>
            <a:ext cx="1647394" cy="6877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Reflexia</a:t>
            </a:r>
            <a:endParaRPr b="1"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433500" y="714701"/>
            <a:ext cx="7811100" cy="390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Čo ma inšpirovalo/ prekvapilo? </a:t>
            </a:r>
            <a:endParaRPr sz="1800">
              <a:solidFill>
                <a:srgbClr val="075AA4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5AA4"/>
              </a:solidFill>
            </a:endParaRPr>
          </a:p>
          <a:p>
            <a:pPr marL="4572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V čom som sa našiel?</a:t>
            </a:r>
            <a:endParaRPr sz="1800">
              <a:solidFill>
                <a:srgbClr val="075AA4"/>
              </a:solidFill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5AA4"/>
              </a:solidFill>
            </a:endParaRPr>
          </a:p>
          <a:p>
            <a:pPr marL="4572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Ako to súvisí s mojou rolou v projekte Spolu múdrejší? </a:t>
            </a:r>
            <a:endParaRPr sz="1800">
              <a:solidFill>
                <a:srgbClr val="075A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Ako rozoznať tieto hlasy?</a:t>
            </a:r>
            <a:endParaRPr b="1"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" y="597275"/>
            <a:ext cx="821055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5499525" y="1686375"/>
            <a:ext cx="28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Nastavenie na rast</a:t>
            </a:r>
            <a:endParaRPr sz="180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616825" y="3669700"/>
            <a:ext cx="28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Fixné nastavenie</a:t>
            </a:r>
            <a:endParaRPr sz="180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/>
        </p:nvSpPr>
        <p:spPr>
          <a:xfrm>
            <a:off x="0" y="0"/>
            <a:ext cx="9144000" cy="50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 týmito deckami sa nedá pracovať, nechcú sa meniť!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Učiteľom sa musíš narodiť.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Teším sa, že týmto žiakom sa podaril veľký posun, museli dať do toho veľa úsilia.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Nebudem to konzultovať s učiteľmi, lebo by si mysleli, že som nekompetentný doučovateľ.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Neverím, že by túto úlohu zvládol/zvládla dobre, tak to radšej dám urobiť druhému žiakovi.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Tento žiak sám od seba nechce na angličtine rozprávať, vytvorím mu na to nejak priestor.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Za toto môže pandémia, ja s tým nič nezmôžem.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Naučiť sa stanovovať ciele je dosť ťažké. Rád riešim veci, ktoré sú zložitejšie – je to pre mňa výzva.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 týmito žiakmi sa náročne pracuje. Potrebujem na to vynaložiť čas a energiu navyše.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Rómski žiaci sú dobrí v hudobnej, majú to v genetickej výbave. 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Neviem pohnúť s týmito žiakmi z MRK, ale spýtam sa na inej škole, ako sa im to poradilo. 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Toto mi zatiaľ nejde. Čo potrebujem na to, aby som to dokázal?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Na takéto náročné úlohy, naši žiaci nebudú mať nikdy kapacitu. </a:t>
            </a:r>
            <a:endParaRPr sz="155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/>
        </p:nvSpPr>
        <p:spPr>
          <a:xfrm>
            <a:off x="0" y="0"/>
            <a:ext cx="9144000" cy="50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 týmito deckami sa nedá pracovať, nechcú sa meniť!</a:t>
            </a:r>
            <a:endParaRPr sz="155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Učiteľom sa musíš narodiť.</a:t>
            </a:r>
            <a:endParaRPr sz="155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77933C"/>
                </a:solidFill>
                <a:latin typeface="Montserrat"/>
                <a:ea typeface="Montserrat"/>
                <a:cs typeface="Montserrat"/>
                <a:sym typeface="Montserrat"/>
              </a:rPr>
              <a:t>Teším sa, že týmto žiakom sa podaril veľký posun, museli dať do toho veľa úsilia.</a:t>
            </a:r>
            <a:endParaRPr sz="1550">
              <a:solidFill>
                <a:srgbClr val="7793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Nebudem to konzultovať s učiteľmi, lebo by si mysleli, že som nekompetentný doučovateľ.</a:t>
            </a:r>
            <a:endParaRPr sz="155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Neverím, že by túto úlohu zvládol/zvládla dobre, tak to radšej dám urobiť druhému žiakovi.</a:t>
            </a:r>
            <a:endParaRPr sz="155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77933C"/>
                </a:solidFill>
                <a:latin typeface="Montserrat"/>
                <a:ea typeface="Montserrat"/>
                <a:cs typeface="Montserrat"/>
                <a:sym typeface="Montserrat"/>
              </a:rPr>
              <a:t>Tento žiak sám od seba nechce na angličtine rozprávať, vytvorím mu na to nejak priestor.</a:t>
            </a:r>
            <a:endParaRPr sz="1550">
              <a:solidFill>
                <a:srgbClr val="7793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Za toto môže pandémia, ja s tým nič nezmôžem.</a:t>
            </a:r>
            <a:endParaRPr sz="155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77933C"/>
                </a:solidFill>
                <a:latin typeface="Montserrat"/>
                <a:ea typeface="Montserrat"/>
                <a:cs typeface="Montserrat"/>
                <a:sym typeface="Montserrat"/>
              </a:rPr>
              <a:t>Naučiť sa stanovovať ciele je dosť ťažké. Rád riešim veci, ktoré sú zložitejšie – je to pre mňa výzva.</a:t>
            </a:r>
            <a:endParaRPr sz="1550">
              <a:solidFill>
                <a:srgbClr val="7793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77933C"/>
                </a:solidFill>
                <a:latin typeface="Montserrat"/>
                <a:ea typeface="Montserrat"/>
                <a:cs typeface="Montserrat"/>
                <a:sym typeface="Montserrat"/>
              </a:rPr>
              <a:t>S týmito žiakmi sa náročne pracuje. Potrebujem na to vynaložiť čas a energiu navyše.</a:t>
            </a:r>
            <a:endParaRPr sz="1550">
              <a:solidFill>
                <a:srgbClr val="7793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Rómski žiaci sú dobrí v hudobnej, majú to v genetickej výbave. </a:t>
            </a:r>
            <a:endParaRPr sz="155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77933C"/>
                </a:solidFill>
                <a:latin typeface="Montserrat"/>
                <a:ea typeface="Montserrat"/>
                <a:cs typeface="Montserrat"/>
                <a:sym typeface="Montserrat"/>
              </a:rPr>
              <a:t>Neviem pohnúť s týmito žiakmi z MRK, ale spýtam sa na inej škole, ako sa im to poradilo. </a:t>
            </a:r>
            <a:endParaRPr sz="1550">
              <a:solidFill>
                <a:srgbClr val="7793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77933C"/>
                </a:solidFill>
                <a:latin typeface="Montserrat"/>
                <a:ea typeface="Montserrat"/>
                <a:cs typeface="Montserrat"/>
                <a:sym typeface="Montserrat"/>
              </a:rPr>
              <a:t>Toto mi zatiaľ nejde. Čo potrebujem na to, aby som to dokázal?</a:t>
            </a:r>
            <a:endParaRPr sz="1550">
              <a:solidFill>
                <a:srgbClr val="7793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550"/>
              <a:buFont typeface="Montserrat"/>
              <a:buAutoNum type="arabicPeriod"/>
            </a:pPr>
            <a:r>
              <a:rPr lang="en-GB" sz="15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Na takéto náročné úlohy, títo žiaci nebudú mať nikdy kapacitu. </a:t>
            </a:r>
            <a:endParaRPr sz="155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Osobná reflexia</a:t>
            </a:r>
            <a:endParaRPr b="1"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2"/>
          </p:nvPr>
        </p:nvSpPr>
        <p:spPr>
          <a:xfrm>
            <a:off x="433500" y="714701"/>
            <a:ext cx="7811100" cy="390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075AA4"/>
                </a:solidFill>
              </a:rPr>
              <a:t>Kde sa nastavenie na rast</a:t>
            </a:r>
            <a:endParaRPr b="1">
              <a:solidFill>
                <a:srgbClr val="075AA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075AA4"/>
                </a:solidFill>
              </a:rPr>
              <a:t>alebo fixné nastavenie</a:t>
            </a:r>
            <a:endParaRPr b="1">
              <a:solidFill>
                <a:srgbClr val="075AA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75AA4"/>
                </a:solidFill>
              </a:rPr>
              <a:t>prejavuje v mojej práci?</a:t>
            </a:r>
            <a:endParaRPr>
              <a:solidFill>
                <a:srgbClr val="075AA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Súhlasím/ nesúhlasím</a:t>
            </a:r>
            <a:endParaRPr b="1"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2"/>
          </p:nvPr>
        </p:nvSpPr>
        <p:spPr>
          <a:xfrm>
            <a:off x="433500" y="714701"/>
            <a:ext cx="78111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Inteligencia je niečo, s čím sa ľudia narodia – nedá sa zmeniť.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Na to, aby som bol vo svojej profesii úspešný potrebujem známosti.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Naša osobnosť je už v dospelosti vyformovaná a mení sa úplne minimálne.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Nie všetci ľudia sú športovo zdatní – človek sa s tým musí narodiť.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Matematika ide ľahšie chlapcom než dievčatám.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Naozaj talentovaní ľudia sa nemusia príliš snažiť – ide im to samým od seba.</a:t>
            </a:r>
            <a:endParaRPr sz="1800">
              <a:solidFill>
                <a:srgbClr val="075A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2302051" y="1924050"/>
            <a:ext cx="4539900" cy="64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latin typeface="Montserrat"/>
                <a:ea typeface="Montserrat"/>
                <a:cs typeface="Montserrat"/>
                <a:sym typeface="Montserrat"/>
              </a:rPr>
              <a:t>Ďakujem za pozornosť</a:t>
            </a:r>
            <a:endParaRPr sz="2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/>
              <a:t>Úvodne zamyslenie: súhlasím</a:t>
            </a:r>
            <a:r>
              <a:rPr lang="en-GB" b="1" dirty="0"/>
              <a:t>/ </a:t>
            </a:r>
            <a:r>
              <a:rPr lang="en-GB" b="1" dirty="0" err="1"/>
              <a:t>nesúhlasím</a:t>
            </a:r>
            <a:endParaRPr b="1"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33500" y="714701"/>
            <a:ext cx="78111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Inteligencia je niečo, s čím sa ľudia narodia – nedá sa zmeniť.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Na to, aby som bol vo svojej profesii úspešný potrebujem známosti.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Naša osobnosť je už v dospelosti vyformovaná a mení sa úplne minimálne.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Nie všetci ľudia sú športovo zdatní – človek sa s tým musí narodiť.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Matematika ide ľahšie chlapcom než dievčatám.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AutoNum type="arabicPeriod"/>
            </a:pPr>
            <a:r>
              <a:rPr lang="en-GB" sz="1800">
                <a:solidFill>
                  <a:srgbClr val="075AA4"/>
                </a:solidFill>
              </a:rPr>
              <a:t>Naozaj talentovaní ľudia sa nemusia príliš snažiť – ide im to samým od seba.</a:t>
            </a:r>
            <a:endParaRPr sz="1800">
              <a:solidFill>
                <a:srgbClr val="075A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Výzva!</a:t>
            </a:r>
            <a:endParaRPr b="1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433500" y="714701"/>
            <a:ext cx="78111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Dva vlaky idú oproti sebe. </a:t>
            </a:r>
            <a:r>
              <a:rPr lang="en-GB" sz="1800">
                <a:solidFill>
                  <a:srgbClr val="075AA4"/>
                </a:solidFill>
              </a:rPr>
              <a:t>Jeden vlak ide rýchlosťou 105 km/h.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75AA4"/>
                </a:solidFill>
              </a:rPr>
              <a:t>Druhý vlak ide rýchlosťou 75 km/h.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75AA4"/>
                </a:solidFill>
              </a:rPr>
              <a:t>Ako ďaleko budú vlaky od seba 30 minút pred tým, ako sa stretnú?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75AA4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2121950"/>
            <a:ext cx="5282799" cy="31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Aké myšlienky vám prebiehali hlavou?</a:t>
            </a:r>
            <a:endParaRPr b="1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433500" y="714701"/>
            <a:ext cx="78111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Ja nie som v matike dobrý.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Dúfam, že sa nepomýlim. Nerád robím chyby.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Toto je príliš ťažké.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Nemám na toto vzorec, to neviem vyriešiť.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Hmmm, takto to nešlo.... Skúsim niečo iné.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Och, toto je ťažké, to je super!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Áno! Som v matike dobrá!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Toto neviem, nech rátajú iní.</a:t>
            </a:r>
            <a:endParaRPr sz="180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Char char="●"/>
            </a:pPr>
            <a:r>
              <a:rPr lang="en-GB" sz="1800">
                <a:solidFill>
                  <a:srgbClr val="075AA4"/>
                </a:solidFill>
              </a:rPr>
              <a:t>Toto je ľahké, mohla nám dať ťažší príklad!</a:t>
            </a:r>
            <a:endParaRPr sz="1800">
              <a:solidFill>
                <a:srgbClr val="075AA4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75A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Aké máme nastavenie na Slovensku?</a:t>
            </a:r>
            <a:endParaRPr b="1"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2"/>
          </p:nvPr>
        </p:nvSpPr>
        <p:spPr>
          <a:xfrm>
            <a:off x="433500" y="1039950"/>
            <a:ext cx="7811100" cy="16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075AA4"/>
                </a:solidFill>
              </a:rPr>
              <a:t>Veľká Británia:</a:t>
            </a:r>
            <a:endParaRPr sz="1800" b="1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075AA4"/>
                </a:solidFill>
              </a:rPr>
              <a:t>78% - </a:t>
            </a:r>
            <a:r>
              <a:rPr lang="en-GB" sz="1800">
                <a:solidFill>
                  <a:srgbClr val="075AA4"/>
                </a:solidFill>
              </a:rPr>
              <a:t>úspech zaručuje tvrdá práca a vzdelanie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75AA4"/>
                </a:solidFill>
              </a:rPr>
              <a:t>10% - úspech zaručuje to, či mám známosti a talent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75AA4"/>
                </a:solidFill>
              </a:rPr>
              <a:t>10% - si myslí, že je to 50%/50%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75AA4"/>
              </a:solidFill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2"/>
          </p:nvPr>
        </p:nvSpPr>
        <p:spPr>
          <a:xfrm>
            <a:off x="433500" y="2638000"/>
            <a:ext cx="8552700" cy="160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075AA4"/>
                </a:solidFill>
              </a:rPr>
              <a:t>Slovensko</a:t>
            </a:r>
            <a:endParaRPr sz="1800" b="1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075AA4"/>
                </a:solidFill>
              </a:rPr>
              <a:t>30% - </a:t>
            </a:r>
            <a:r>
              <a:rPr lang="en-GB" sz="1800">
                <a:solidFill>
                  <a:srgbClr val="075AA4"/>
                </a:solidFill>
              </a:rPr>
              <a:t>Slovákov si myslí že úspech zaručuje tvrdá práca a vzdelanie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75AA4"/>
                </a:solidFill>
              </a:rPr>
              <a:t>65% - si myslí že úspech dosiahne ak má známosti alebo vrodený talent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75AA4"/>
                </a:solidFill>
              </a:rPr>
              <a:t>5%   - si myslí že to 50%/50%</a:t>
            </a:r>
            <a:endParaRPr sz="1800">
              <a:solidFill>
                <a:srgbClr val="075AA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rgbClr val="075AA4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6792600" y="639750"/>
            <a:ext cx="21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Meranie PISA (OECD)</a:t>
            </a:r>
            <a:endParaRPr i="1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Prečo?</a:t>
            </a:r>
            <a:endParaRPr b="1"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2"/>
          </p:nvPr>
        </p:nvSpPr>
        <p:spPr>
          <a:xfrm>
            <a:off x="666450" y="422276"/>
            <a:ext cx="7811100" cy="62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9B233"/>
                </a:solidFill>
              </a:rPr>
              <a:t>Časté vety, ktoré počúvame od detstva</a:t>
            </a:r>
            <a:endParaRPr b="1">
              <a:solidFill>
                <a:srgbClr val="F9B233"/>
              </a:solidFill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50" y="888200"/>
            <a:ext cx="2786251" cy="20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6800" y="1426000"/>
            <a:ext cx="2810400" cy="241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200" y="919901"/>
            <a:ext cx="2810399" cy="201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400" y="3115650"/>
            <a:ext cx="2862000" cy="175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6425" y="3114643"/>
            <a:ext cx="2862001" cy="175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2"/>
          </p:nvPr>
        </p:nvSpPr>
        <p:spPr>
          <a:xfrm>
            <a:off x="5133975" y="0"/>
            <a:ext cx="4010100" cy="5143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075AA4"/>
                </a:solidFill>
              </a:rPr>
              <a:t>Za </a:t>
            </a:r>
            <a:r>
              <a:rPr lang="en-GB" sz="1800" dirty="0" err="1">
                <a:solidFill>
                  <a:srgbClr val="075AA4"/>
                </a:solidFill>
              </a:rPr>
              <a:t>svoju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kariéru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som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b="1" dirty="0" err="1">
                <a:solidFill>
                  <a:srgbClr val="075AA4"/>
                </a:solidFill>
              </a:rPr>
              <a:t>netrafil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viac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než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b="1" dirty="0">
                <a:solidFill>
                  <a:srgbClr val="075AA4"/>
                </a:solidFill>
              </a:rPr>
              <a:t>9000 </a:t>
            </a:r>
            <a:r>
              <a:rPr lang="en-GB" sz="1800" b="1" dirty="0" err="1">
                <a:solidFill>
                  <a:srgbClr val="075AA4"/>
                </a:solidFill>
              </a:rPr>
              <a:t>striel</a:t>
            </a:r>
            <a:br>
              <a:rPr lang="en-GB" sz="1800" b="1" dirty="0">
                <a:solidFill>
                  <a:srgbClr val="075AA4"/>
                </a:solidFill>
              </a:rPr>
            </a:br>
            <a:endParaRPr sz="1800" b="1" dirty="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Font typeface="Calibri"/>
              <a:buChar char="●"/>
            </a:pPr>
            <a:r>
              <a:rPr lang="en-GB" sz="1800" b="1" dirty="0" err="1">
                <a:solidFill>
                  <a:srgbClr val="075AA4"/>
                </a:solidFill>
              </a:rPr>
              <a:t>Prehral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som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takmer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b="1" dirty="0">
                <a:solidFill>
                  <a:srgbClr val="075AA4"/>
                </a:solidFill>
              </a:rPr>
              <a:t>300 </a:t>
            </a:r>
            <a:r>
              <a:rPr lang="en-GB" sz="1800" b="1" dirty="0" err="1">
                <a:solidFill>
                  <a:srgbClr val="075AA4"/>
                </a:solidFill>
              </a:rPr>
              <a:t>zápasov</a:t>
            </a:r>
            <a:br>
              <a:rPr lang="en-GB" sz="1800" b="1" dirty="0">
                <a:solidFill>
                  <a:srgbClr val="075AA4"/>
                </a:solidFill>
              </a:rPr>
            </a:br>
            <a:endParaRPr sz="1800" b="1" dirty="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075AA4"/>
                </a:solidFill>
              </a:rPr>
              <a:t>26 </a:t>
            </a:r>
            <a:r>
              <a:rPr lang="en-GB" sz="1800" b="1" dirty="0" err="1">
                <a:solidFill>
                  <a:srgbClr val="075AA4"/>
                </a:solidFill>
              </a:rPr>
              <a:t>krát</a:t>
            </a:r>
            <a:r>
              <a:rPr lang="en-GB" sz="1800" b="1" dirty="0">
                <a:solidFill>
                  <a:srgbClr val="075AA4"/>
                </a:solidFill>
              </a:rPr>
              <a:t> </a:t>
            </a:r>
            <a:r>
              <a:rPr lang="en-GB" sz="1800" dirty="0">
                <a:solidFill>
                  <a:srgbClr val="075AA4"/>
                </a:solidFill>
              </a:rPr>
              <a:t>mi </a:t>
            </a:r>
            <a:r>
              <a:rPr lang="en-GB" sz="1800" dirty="0" err="1">
                <a:solidFill>
                  <a:srgbClr val="075AA4"/>
                </a:solidFill>
              </a:rPr>
              <a:t>zverili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rozhodujúcu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strelu</a:t>
            </a:r>
            <a:r>
              <a:rPr lang="en-GB" sz="1800" dirty="0">
                <a:solidFill>
                  <a:srgbClr val="075AA4"/>
                </a:solidFill>
              </a:rPr>
              <a:t> a </a:t>
            </a:r>
            <a:r>
              <a:rPr lang="en-GB" sz="1800" dirty="0" err="1">
                <a:solidFill>
                  <a:srgbClr val="075AA4"/>
                </a:solidFill>
              </a:rPr>
              <a:t>ja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som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ju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b="1" dirty="0" err="1">
                <a:solidFill>
                  <a:srgbClr val="075AA4"/>
                </a:solidFill>
              </a:rPr>
              <a:t>netrafil</a:t>
            </a:r>
            <a:br>
              <a:rPr lang="en-GB" sz="1800" b="1" dirty="0">
                <a:solidFill>
                  <a:srgbClr val="075AA4"/>
                </a:solidFill>
              </a:rPr>
            </a:br>
            <a:endParaRPr sz="1800" b="1" dirty="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Font typeface="Calibri"/>
              <a:buChar char="●"/>
            </a:pPr>
            <a:r>
              <a:rPr lang="en-GB" sz="1800" dirty="0" err="1">
                <a:solidFill>
                  <a:srgbClr val="075AA4"/>
                </a:solidFill>
              </a:rPr>
              <a:t>Znova</a:t>
            </a:r>
            <a:r>
              <a:rPr lang="en-GB" sz="1800" dirty="0">
                <a:solidFill>
                  <a:srgbClr val="075AA4"/>
                </a:solidFill>
              </a:rPr>
              <a:t> a </a:t>
            </a:r>
            <a:r>
              <a:rPr lang="en-GB" sz="1800" dirty="0" err="1">
                <a:solidFill>
                  <a:srgbClr val="075AA4"/>
                </a:solidFill>
              </a:rPr>
              <a:t>znova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som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b="1" dirty="0" err="1">
                <a:solidFill>
                  <a:srgbClr val="075AA4"/>
                </a:solidFill>
              </a:rPr>
              <a:t>prehrával</a:t>
            </a:r>
            <a:br>
              <a:rPr lang="en-GB" sz="1800" b="1" dirty="0">
                <a:solidFill>
                  <a:srgbClr val="075AA4"/>
                </a:solidFill>
              </a:rPr>
            </a:br>
            <a:endParaRPr sz="1800" b="1" dirty="0">
              <a:solidFill>
                <a:srgbClr val="075AA4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075AA4"/>
                </a:solidFill>
              </a:rPr>
              <a:t>A to je </a:t>
            </a:r>
            <a:r>
              <a:rPr lang="en-GB" sz="1800" dirty="0" err="1">
                <a:solidFill>
                  <a:srgbClr val="075AA4"/>
                </a:solidFill>
              </a:rPr>
              <a:t>dôvod</a:t>
            </a:r>
            <a:r>
              <a:rPr lang="en-GB" sz="1800" dirty="0">
                <a:solidFill>
                  <a:srgbClr val="075AA4"/>
                </a:solidFill>
              </a:rPr>
              <a:t>, pre </a:t>
            </a:r>
            <a:r>
              <a:rPr lang="en-GB" sz="1800" dirty="0" err="1">
                <a:solidFill>
                  <a:srgbClr val="075AA4"/>
                </a:solidFill>
              </a:rPr>
              <a:t>ktorý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som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dirty="0" err="1">
                <a:solidFill>
                  <a:srgbClr val="075AA4"/>
                </a:solidFill>
              </a:rPr>
              <a:t>napokon</a:t>
            </a:r>
            <a:r>
              <a:rPr lang="en-GB" sz="1800" dirty="0">
                <a:solidFill>
                  <a:srgbClr val="075AA4"/>
                </a:solidFill>
              </a:rPr>
              <a:t> </a:t>
            </a:r>
            <a:r>
              <a:rPr lang="en-GB" sz="1800" b="1" dirty="0" err="1">
                <a:solidFill>
                  <a:srgbClr val="075AA4"/>
                </a:solidFill>
              </a:rPr>
              <a:t>uspel</a:t>
            </a:r>
            <a:endParaRPr sz="1800" b="1" dirty="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75AA4"/>
                </a:solidFill>
              </a:rPr>
              <a:t>Michael Jordan</a:t>
            </a:r>
            <a:endParaRPr sz="1800" b="1" dirty="0">
              <a:solidFill>
                <a:srgbClr val="075AA4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75AA4"/>
              </a:solidFill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5133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0" y="65275"/>
            <a:ext cx="9144000" cy="416700"/>
          </a:xfrm>
          <a:prstGeom prst="rect">
            <a:avLst/>
          </a:prstGeom>
          <a:solidFill>
            <a:srgbClr val="F9B233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Nastavenie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rast</a:t>
            </a:r>
            <a:r>
              <a:rPr lang="en-GB" b="1" dirty="0"/>
              <a:t>			</a:t>
            </a:r>
            <a:r>
              <a:rPr lang="sk-SK" b="1" dirty="0"/>
              <a:t>F</a:t>
            </a:r>
            <a:r>
              <a:rPr lang="en-GB" b="1" dirty="0" err="1"/>
              <a:t>ixné</a:t>
            </a:r>
            <a:r>
              <a:rPr lang="en-GB" b="1" dirty="0"/>
              <a:t> </a:t>
            </a:r>
            <a:r>
              <a:rPr lang="en-GB" b="1" dirty="0" err="1"/>
              <a:t>nastavenie</a:t>
            </a:r>
            <a:endParaRPr b="1"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2"/>
          </p:nvPr>
        </p:nvSpPr>
        <p:spPr>
          <a:xfrm>
            <a:off x="156475" y="481975"/>
            <a:ext cx="4336500" cy="327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dirty="0" err="1">
                <a:solidFill>
                  <a:srgbClr val="075AA4"/>
                </a:solidFill>
              </a:rPr>
              <a:t>Čo</a:t>
            </a:r>
            <a:r>
              <a:rPr lang="en-GB" sz="1400" b="1" dirty="0">
                <a:solidFill>
                  <a:srgbClr val="075AA4"/>
                </a:solidFill>
              </a:rPr>
              <a:t> </a:t>
            </a:r>
            <a:r>
              <a:rPr lang="en-GB" sz="1400" b="1" dirty="0" err="1">
                <a:solidFill>
                  <a:srgbClr val="075AA4"/>
                </a:solidFill>
              </a:rPr>
              <a:t>si</a:t>
            </a:r>
            <a:r>
              <a:rPr lang="en-GB" sz="1400" b="1" dirty="0">
                <a:solidFill>
                  <a:srgbClr val="075AA4"/>
                </a:solidFill>
              </a:rPr>
              <a:t> </a:t>
            </a:r>
            <a:r>
              <a:rPr lang="en-GB" sz="1400" b="1" dirty="0" err="1">
                <a:solidFill>
                  <a:srgbClr val="075AA4"/>
                </a:solidFill>
              </a:rPr>
              <a:t>hovoríme</a:t>
            </a:r>
            <a:r>
              <a:rPr lang="en-GB" sz="1400" b="1" dirty="0">
                <a:solidFill>
                  <a:srgbClr val="075AA4"/>
                </a:solidFill>
              </a:rPr>
              <a:t>?</a:t>
            </a:r>
            <a:endParaRPr sz="1400" b="1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>
                <a:solidFill>
                  <a:srgbClr val="075AA4"/>
                </a:solidFill>
              </a:rPr>
              <a:t>Moje </a:t>
            </a:r>
            <a:r>
              <a:rPr lang="en-GB" sz="1400" dirty="0" err="1">
                <a:solidFill>
                  <a:srgbClr val="075AA4"/>
                </a:solidFill>
              </a:rPr>
              <a:t>schopnosti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rastú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keď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robím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chyby</a:t>
            </a:r>
            <a:r>
              <a:rPr lang="en-GB" sz="1400" dirty="0">
                <a:solidFill>
                  <a:srgbClr val="075AA4"/>
                </a:solidFill>
              </a:rPr>
              <a:t>, </a:t>
            </a:r>
            <a:r>
              <a:rPr lang="en-GB" sz="1400" dirty="0" err="1">
                <a:solidFill>
                  <a:srgbClr val="075AA4"/>
                </a:solidFill>
              </a:rPr>
              <a:t>ťažké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veci</a:t>
            </a:r>
            <a:r>
              <a:rPr lang="en-GB" sz="1400" dirty="0">
                <a:solidFill>
                  <a:srgbClr val="075AA4"/>
                </a:solidFill>
              </a:rPr>
              <a:t> a </a:t>
            </a:r>
            <a:r>
              <a:rPr lang="en-GB" sz="1400" dirty="0" err="1">
                <a:solidFill>
                  <a:srgbClr val="075AA4"/>
                </a:solidFill>
              </a:rPr>
              <a:t>keď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sa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snažím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prebojovať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cez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výzvy</a:t>
            </a:r>
            <a:endParaRPr sz="1400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 err="1">
                <a:solidFill>
                  <a:srgbClr val="075AA4"/>
                </a:solidFill>
              </a:rPr>
              <a:t>Chyba</a:t>
            </a:r>
            <a:r>
              <a:rPr lang="en-GB" sz="1400" dirty="0">
                <a:solidFill>
                  <a:srgbClr val="075AA4"/>
                </a:solidFill>
              </a:rPr>
              <a:t> = </a:t>
            </a:r>
            <a:r>
              <a:rPr lang="en-GB" sz="1400" dirty="0" err="1">
                <a:solidFill>
                  <a:srgbClr val="075AA4"/>
                </a:solidFill>
              </a:rPr>
              <a:t>príležitosť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niečo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sa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naučiť</a:t>
            </a:r>
            <a:endParaRPr sz="1400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 err="1">
                <a:solidFill>
                  <a:srgbClr val="075AA4"/>
                </a:solidFill>
              </a:rPr>
              <a:t>Úsilie</a:t>
            </a:r>
            <a:r>
              <a:rPr lang="en-GB" sz="1400" dirty="0">
                <a:solidFill>
                  <a:srgbClr val="075AA4"/>
                </a:solidFill>
              </a:rPr>
              <a:t> = </a:t>
            </a:r>
            <a:r>
              <a:rPr lang="en-GB" sz="1400" dirty="0" err="1">
                <a:solidFill>
                  <a:srgbClr val="075AA4"/>
                </a:solidFill>
              </a:rPr>
              <a:t>jediná</a:t>
            </a:r>
            <a:r>
              <a:rPr lang="en-GB" sz="1400" dirty="0">
                <a:solidFill>
                  <a:srgbClr val="075AA4"/>
                </a:solidFill>
              </a:rPr>
              <a:t> cesta </a:t>
            </a:r>
            <a:r>
              <a:rPr lang="en-GB" sz="1400" dirty="0" err="1">
                <a:solidFill>
                  <a:srgbClr val="075AA4"/>
                </a:solidFill>
              </a:rPr>
              <a:t>ako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sa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zlepšiť</a:t>
            </a:r>
            <a:r>
              <a:rPr lang="en-GB" sz="1400" dirty="0">
                <a:solidFill>
                  <a:srgbClr val="075AA4"/>
                </a:solidFill>
              </a:rPr>
              <a:t> a </a:t>
            </a:r>
            <a:r>
              <a:rPr lang="en-GB" sz="1400" dirty="0" err="1">
                <a:solidFill>
                  <a:srgbClr val="075AA4"/>
                </a:solidFill>
              </a:rPr>
              <a:t>získať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nové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schopnosti</a:t>
            </a:r>
            <a:endParaRPr sz="1400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>
                <a:solidFill>
                  <a:srgbClr val="075AA4"/>
                </a:solidFill>
              </a:rPr>
              <a:t>ZATIAĽ to </a:t>
            </a:r>
            <a:r>
              <a:rPr lang="en-GB" sz="1400" dirty="0" err="1">
                <a:solidFill>
                  <a:srgbClr val="075AA4"/>
                </a:solidFill>
              </a:rPr>
              <a:t>neviem</a:t>
            </a:r>
            <a:r>
              <a:rPr lang="en-GB" sz="1400" dirty="0">
                <a:solidFill>
                  <a:srgbClr val="075AA4"/>
                </a:solidFill>
              </a:rPr>
              <a:t>, ZATIAĽ mi to </a:t>
            </a:r>
            <a:r>
              <a:rPr lang="en-GB" sz="1400" dirty="0" err="1">
                <a:solidFill>
                  <a:srgbClr val="075AA4"/>
                </a:solidFill>
              </a:rPr>
              <a:t>nejde</a:t>
            </a:r>
            <a:endParaRPr sz="1400" dirty="0">
              <a:solidFill>
                <a:srgbClr val="075AA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dirty="0" err="1">
                <a:solidFill>
                  <a:srgbClr val="075AA4"/>
                </a:solidFill>
              </a:rPr>
              <a:t>Čo</a:t>
            </a:r>
            <a:r>
              <a:rPr lang="en-GB" sz="1400" b="1" dirty="0">
                <a:solidFill>
                  <a:srgbClr val="075AA4"/>
                </a:solidFill>
              </a:rPr>
              <a:t> </a:t>
            </a:r>
            <a:r>
              <a:rPr lang="en-GB" sz="1400" b="1" dirty="0" err="1">
                <a:solidFill>
                  <a:srgbClr val="075AA4"/>
                </a:solidFill>
              </a:rPr>
              <a:t>robíme</a:t>
            </a:r>
            <a:r>
              <a:rPr lang="en-GB" sz="1400" b="1" dirty="0">
                <a:solidFill>
                  <a:srgbClr val="075AA4"/>
                </a:solidFill>
              </a:rPr>
              <a:t>?</a:t>
            </a:r>
            <a:endParaRPr sz="1400" b="1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 err="1">
                <a:solidFill>
                  <a:srgbClr val="075AA4"/>
                </a:solidFill>
              </a:rPr>
              <a:t>Vyhľadávame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výzvy</a:t>
            </a:r>
            <a:endParaRPr sz="1400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 err="1">
                <a:solidFill>
                  <a:srgbClr val="075AA4"/>
                </a:solidFill>
              </a:rPr>
              <a:t>Radi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skúšame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nové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veci</a:t>
            </a:r>
            <a:endParaRPr sz="1400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 err="1">
                <a:solidFill>
                  <a:srgbClr val="075AA4"/>
                </a:solidFill>
              </a:rPr>
              <a:t>Nevzdávame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sa</a:t>
            </a:r>
            <a:endParaRPr sz="1400" dirty="0">
              <a:solidFill>
                <a:srgbClr val="075AA4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AutoNum type="arabicPeriod"/>
            </a:pPr>
            <a:r>
              <a:rPr lang="en-GB" sz="1400" dirty="0" err="1">
                <a:solidFill>
                  <a:srgbClr val="075AA4"/>
                </a:solidFill>
              </a:rPr>
              <a:t>Priznávame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si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chyby</a:t>
            </a:r>
            <a:r>
              <a:rPr lang="en-GB" sz="1400" dirty="0">
                <a:solidFill>
                  <a:srgbClr val="075AA4"/>
                </a:solidFill>
              </a:rPr>
              <a:t> a </a:t>
            </a:r>
            <a:r>
              <a:rPr lang="en-GB" sz="1400" dirty="0" err="1">
                <a:solidFill>
                  <a:srgbClr val="075AA4"/>
                </a:solidFill>
              </a:rPr>
              <a:t>pýtame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si</a:t>
            </a:r>
            <a:r>
              <a:rPr lang="en-GB" sz="1400" dirty="0">
                <a:solidFill>
                  <a:srgbClr val="075AA4"/>
                </a:solidFill>
              </a:rPr>
              <a:t> </a:t>
            </a:r>
            <a:r>
              <a:rPr lang="en-GB" sz="1400" dirty="0" err="1">
                <a:solidFill>
                  <a:srgbClr val="075AA4"/>
                </a:solidFill>
              </a:rPr>
              <a:t>pomoc</a:t>
            </a:r>
            <a:endParaRPr sz="1400" dirty="0">
              <a:solidFill>
                <a:srgbClr val="075AA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075AA4"/>
              </a:solidFill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762" y="3754625"/>
            <a:ext cx="2506475" cy="13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4661700" y="481975"/>
            <a:ext cx="4482300" cy="3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Čo</a:t>
            </a:r>
            <a:r>
              <a:rPr lang="en-GB" b="1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GB" b="1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hovoríme</a:t>
            </a:r>
            <a:r>
              <a:rPr lang="en-GB" b="1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Svoje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schopnosti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nezmením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– s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čím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som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sa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narodil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, to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mám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Chyba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dôkaz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že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nedokážem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Úsilie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dôkaz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že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som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hlúpy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múdrym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idú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veci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ľahko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Toto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proste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neviem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. Toto mi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nejde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Čo</a:t>
            </a:r>
            <a:r>
              <a:rPr lang="en-GB" b="1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robíme</a:t>
            </a:r>
            <a:r>
              <a:rPr lang="en-GB" b="1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Vyhýbame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sa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výzvam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Zostávame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pri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tom,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čo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vieme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ovládame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Rýchlo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sa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vzdáme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5AA4"/>
              </a:buClr>
              <a:buSzPts val="1400"/>
              <a:buFont typeface="Montserrat"/>
              <a:buAutoNum type="arabicPeriod"/>
            </a:pP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Podvádzame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(aby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druhí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neprišli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to,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že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sme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hlúpi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!) a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obviňujeme</a:t>
            </a:r>
            <a:r>
              <a:rPr lang="en-GB" dirty="0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dirty="0" err="1">
                <a:solidFill>
                  <a:srgbClr val="075AA4"/>
                </a:solidFill>
                <a:latin typeface="Montserrat"/>
                <a:ea typeface="Montserrat"/>
                <a:cs typeface="Montserrat"/>
                <a:sym typeface="Montserrat"/>
              </a:rPr>
              <a:t>druhých</a:t>
            </a: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75A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5752950" y="3852664"/>
            <a:ext cx="32823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Horšie výsledky v práci</a:t>
            </a:r>
            <a:endParaRPr sz="1300" b="1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Nižšie kognitívne schopnosti</a:t>
            </a:r>
            <a:endParaRPr sz="1300" b="1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Nedosahujeme svoj potenciál</a:t>
            </a:r>
            <a:endParaRPr sz="1300" b="1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0" y="3852652"/>
            <a:ext cx="3282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BBB59"/>
                </a:solidFill>
                <a:latin typeface="Montserrat"/>
                <a:ea typeface="Montserrat"/>
                <a:cs typeface="Montserrat"/>
                <a:sym typeface="Montserrat"/>
              </a:rPr>
              <a:t>Lepšie výsledky v práci</a:t>
            </a:r>
            <a:endParaRPr sz="1300" b="1">
              <a:solidFill>
                <a:srgbClr val="9BBB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BBB59"/>
                </a:solidFill>
                <a:latin typeface="Montserrat"/>
                <a:ea typeface="Montserrat"/>
                <a:cs typeface="Montserrat"/>
                <a:sym typeface="Montserrat"/>
              </a:rPr>
              <a:t>Vyššie kognitívne schopnosti</a:t>
            </a:r>
            <a:endParaRPr sz="1300" b="1">
              <a:solidFill>
                <a:srgbClr val="9BBB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BBB59"/>
                </a:solidFill>
                <a:latin typeface="Montserrat"/>
                <a:ea typeface="Montserrat"/>
                <a:cs typeface="Montserrat"/>
                <a:sym typeface="Montserrat"/>
              </a:rPr>
              <a:t>Dosahujeme svoj potenciál</a:t>
            </a:r>
            <a:endParaRPr sz="1300" b="1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1042988" y="65280"/>
            <a:ext cx="7200900" cy="3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TED Talk - Carol Dweck</a:t>
            </a:r>
            <a:endParaRPr b="1"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t="12876"/>
          <a:stretch/>
        </p:blipFill>
        <p:spPr>
          <a:xfrm>
            <a:off x="198546" y="566154"/>
            <a:ext cx="3428150" cy="448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884" y="661800"/>
            <a:ext cx="2818554" cy="4416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6C141198-9E02-4DD5-B97C-8E39190C33CA}"/>
              </a:ext>
            </a:extLst>
          </p:cNvPr>
          <p:cNvSpPr txBox="1"/>
          <p:nvPr/>
        </p:nvSpPr>
        <p:spPr>
          <a:xfrm>
            <a:off x="6477438" y="1344707"/>
            <a:ext cx="2605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NA video TU:</a:t>
            </a:r>
            <a:endParaRPr lang="sk-SK" b="1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sk-SK" dirty="0">
              <a:solidFill>
                <a:srgbClr val="0097A7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k-SK" dirty="0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https://www.ted.com/talks/carol_dweck_the_power_of_believing_that_you_can_improve?language=sk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1121</Words>
  <Application>Microsoft Office PowerPoint</Application>
  <PresentationFormat>Prezentácia na obrazovke (16:9)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Calibri</vt:lpstr>
      <vt:lpstr>Montserrat</vt:lpstr>
      <vt:lpstr>Arial</vt:lpstr>
      <vt:lpstr>Simple Light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Matej Sedláček</cp:lastModifiedBy>
  <cp:revision>1</cp:revision>
  <dcterms:modified xsi:type="dcterms:W3CDTF">2022-06-01T12:04:17Z</dcterms:modified>
</cp:coreProperties>
</file>